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1" r:id="rId5"/>
    <p:sldId id="260" r:id="rId6"/>
    <p:sldId id="264" r:id="rId7"/>
    <p:sldId id="265" r:id="rId8"/>
    <p:sldId id="266"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90"/>
    <p:restoredTop sz="95934"/>
  </p:normalViewPr>
  <p:slideViewPr>
    <p:cSldViewPr snapToGrid="0">
      <p:cViewPr varScale="1">
        <p:scale>
          <a:sx n="115" d="100"/>
          <a:sy n="115" d="100"/>
        </p:scale>
        <p:origin x="85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2/7/23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2/7/23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2/7/23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2/7/23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2/7/23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ncyclopedia.ushmm.org/narrative/43/i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cyclopedia.ushmm.org/narrative/64634/it" TargetMode="External"/><Relationship Id="rId2" Type="http://schemas.openxmlformats.org/officeDocument/2006/relationships/hyperlink" Target="https://encyclopedia.ushmm.org/narrative/43/it"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encyclopedia.ushmm.org/narrative/6716/it" TargetMode="External"/><Relationship Id="rId2" Type="http://schemas.openxmlformats.org/officeDocument/2006/relationships/hyperlink" Target="https://encyclopedia.ushmm.org/narrative/2765/it" TargetMode="External"/><Relationship Id="rId1" Type="http://schemas.openxmlformats.org/officeDocument/2006/relationships/slideLayout" Target="../slideLayouts/slideLayout2.xml"/><Relationship Id="rId4" Type="http://schemas.openxmlformats.org/officeDocument/2006/relationships/hyperlink" Target="https://encyclopedia.ushmm.org/narrative/4631/it"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902DFE-69CA-68A4-CB35-F410A5CF52BF}"/>
              </a:ext>
            </a:extLst>
          </p:cNvPr>
          <p:cNvSpPr>
            <a:spLocks noGrp="1"/>
          </p:cNvSpPr>
          <p:nvPr>
            <p:ph type="ctrTitle"/>
          </p:nvPr>
        </p:nvSpPr>
        <p:spPr/>
        <p:txBody>
          <a:bodyPr/>
          <a:lstStyle/>
          <a:p>
            <a:r>
              <a:rPr lang="it-IT" dirty="0" err="1"/>
              <a:t>lA</a:t>
            </a:r>
            <a:r>
              <a:rPr lang="it-IT" dirty="0"/>
              <a:t> shoah</a:t>
            </a:r>
          </a:p>
        </p:txBody>
      </p:sp>
      <p:sp>
        <p:nvSpPr>
          <p:cNvPr id="3" name="Sottotitolo 2">
            <a:extLst>
              <a:ext uri="{FF2B5EF4-FFF2-40B4-BE49-F238E27FC236}">
                <a16:creationId xmlns:a16="http://schemas.microsoft.com/office/drawing/2014/main" id="{C4B4604D-C039-C322-5C9F-805AE98508D4}"/>
              </a:ext>
            </a:extLst>
          </p:cNvPr>
          <p:cNvSpPr>
            <a:spLocks noGrp="1"/>
          </p:cNvSpPr>
          <p:nvPr>
            <p:ph type="subTitle" idx="1"/>
          </p:nvPr>
        </p:nvSpPr>
        <p:spPr>
          <a:xfrm>
            <a:off x="4137103" y="4103648"/>
            <a:ext cx="3902926" cy="892097"/>
          </a:xfrm>
        </p:spPr>
        <p:txBody>
          <a:bodyPr>
            <a:normAutofit fontScale="47500" lnSpcReduction="20000"/>
          </a:bodyPr>
          <a:lstStyle/>
          <a:p>
            <a:r>
              <a:rPr lang="it-IT" dirty="0"/>
              <a:t>di</a:t>
            </a:r>
          </a:p>
          <a:p>
            <a:r>
              <a:rPr lang="it-IT" dirty="0"/>
              <a:t>Claudia Panico</a:t>
            </a:r>
          </a:p>
          <a:p>
            <a:r>
              <a:rPr lang="it-IT" dirty="0"/>
              <a:t>e</a:t>
            </a:r>
          </a:p>
          <a:p>
            <a:r>
              <a:rPr lang="it-IT" dirty="0"/>
              <a:t>Giada Antignani</a:t>
            </a:r>
          </a:p>
          <a:p>
            <a:r>
              <a:rPr lang="it-IT" dirty="0"/>
              <a:t>I D</a:t>
            </a:r>
          </a:p>
        </p:txBody>
      </p:sp>
    </p:spTree>
    <p:extLst>
      <p:ext uri="{BB962C8B-B14F-4D97-AF65-F5344CB8AC3E}">
        <p14:creationId xmlns:p14="http://schemas.microsoft.com/office/powerpoint/2010/main" val="1689140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E47E1F-F3A6-B68D-4C5B-2D1F2C4EA44E}"/>
              </a:ext>
            </a:extLst>
          </p:cNvPr>
          <p:cNvSpPr>
            <a:spLocks noGrp="1"/>
          </p:cNvSpPr>
          <p:nvPr>
            <p:ph type="title"/>
          </p:nvPr>
        </p:nvSpPr>
        <p:spPr/>
        <p:txBody>
          <a:bodyPr/>
          <a:lstStyle/>
          <a:p>
            <a:r>
              <a:rPr lang="it-IT" dirty="0"/>
              <a:t>Tempo e luogo</a:t>
            </a:r>
          </a:p>
        </p:txBody>
      </p:sp>
      <p:sp>
        <p:nvSpPr>
          <p:cNvPr id="3" name="Segnaposto contenuto 2">
            <a:extLst>
              <a:ext uri="{FF2B5EF4-FFF2-40B4-BE49-F238E27FC236}">
                <a16:creationId xmlns:a16="http://schemas.microsoft.com/office/drawing/2014/main" id="{296662F1-C4C4-88A9-EAFC-40FDB78C8043}"/>
              </a:ext>
            </a:extLst>
          </p:cNvPr>
          <p:cNvSpPr>
            <a:spLocks noGrp="1"/>
          </p:cNvSpPr>
          <p:nvPr>
            <p:ph idx="1"/>
          </p:nvPr>
        </p:nvSpPr>
        <p:spPr>
          <a:xfrm>
            <a:off x="914399" y="2171700"/>
            <a:ext cx="6252883" cy="2669242"/>
          </a:xfrm>
        </p:spPr>
        <p:txBody>
          <a:bodyPr/>
          <a:lstStyle/>
          <a:p>
            <a:pPr marL="0" indent="0">
              <a:buNone/>
            </a:pPr>
            <a:r>
              <a:rPr lang="it-IT" sz="2400" dirty="0"/>
              <a:t>Nel 1935 vennero emanate in Germania le leggi di Norimberga che consistono nella legge della cittadinanza del Reich e la legge per la protezione del sangue e del onore tedesco</a:t>
            </a:r>
            <a:r>
              <a:rPr lang="it-IT" dirty="0"/>
              <a:t>.</a:t>
            </a:r>
          </a:p>
        </p:txBody>
      </p:sp>
    </p:spTree>
    <p:extLst>
      <p:ext uri="{BB962C8B-B14F-4D97-AF65-F5344CB8AC3E}">
        <p14:creationId xmlns:p14="http://schemas.microsoft.com/office/powerpoint/2010/main" val="180242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C8168A-B48A-BECE-79F4-B61056C6E66C}"/>
              </a:ext>
            </a:extLst>
          </p:cNvPr>
          <p:cNvSpPr>
            <a:spLocks noGrp="1"/>
          </p:cNvSpPr>
          <p:nvPr>
            <p:ph type="title"/>
          </p:nvPr>
        </p:nvSpPr>
        <p:spPr/>
        <p:txBody>
          <a:bodyPr/>
          <a:lstStyle/>
          <a:p>
            <a:r>
              <a:rPr lang="it-IT" dirty="0"/>
              <a:t>L’ideologia di Hitler</a:t>
            </a:r>
          </a:p>
        </p:txBody>
      </p:sp>
      <p:sp>
        <p:nvSpPr>
          <p:cNvPr id="3" name="Segnaposto contenuto 2">
            <a:extLst>
              <a:ext uri="{FF2B5EF4-FFF2-40B4-BE49-F238E27FC236}">
                <a16:creationId xmlns:a16="http://schemas.microsoft.com/office/drawing/2014/main" id="{00C75431-96B8-7587-D8F4-68B1544E8025}"/>
              </a:ext>
            </a:extLst>
          </p:cNvPr>
          <p:cNvSpPr>
            <a:spLocks noGrp="1"/>
          </p:cNvSpPr>
          <p:nvPr>
            <p:ph idx="1"/>
          </p:nvPr>
        </p:nvSpPr>
        <p:spPr>
          <a:xfrm>
            <a:off x="1371600" y="2286000"/>
            <a:ext cx="7234518" cy="3886200"/>
          </a:xfrm>
        </p:spPr>
        <p:txBody>
          <a:bodyPr>
            <a:normAutofit fontScale="92500" lnSpcReduction="20000"/>
          </a:bodyPr>
          <a:lstStyle/>
          <a:p>
            <a:pPr algn="l"/>
            <a:r>
              <a:rPr lang="it-IT" b="0" i="0" u="none" strike="noStrike" dirty="0">
                <a:solidFill>
                  <a:srgbClr val="269ED2"/>
                </a:solidFill>
                <a:effectLst/>
                <a:latin typeface="Arial" panose="020B0604020202020204" pitchFamily="34" charset="0"/>
                <a:hlinkClick r:id="rId2"/>
              </a:rPr>
              <a:t>Adolf Hitler</a:t>
            </a:r>
            <a:r>
              <a:rPr lang="it-IT" b="0" i="0" dirty="0">
                <a:solidFill>
                  <a:srgbClr val="333333"/>
                </a:solidFill>
                <a:effectLst/>
                <a:latin typeface="Arial" panose="020B0604020202020204" pitchFamily="34" charset="0"/>
              </a:rPr>
              <a:t>, il Führer e Capo del Partito Nazista, formulò e articolò i principi di quella che sarebbe poi diventata l'Ideologia del Nazismo. Egli considerava se stesso un teorico profondo e acuto, convinto di aver trovato la chiave per comprendere un mondo straordinariamente complesso. Egli credeva che le caratteristiche fondamentali di un individuo, le sue attitudini, le abilità e i comportamenti fossero determinati dalla razza. Nella visione di Hitler tutti i gruppi etnici, le razze o i popoli della terra(egli usava questi termini come sinonimi)possedevano tratti che venivano trasmessi immutabilmente di generazione in generazione. Di conseguenza, nessun individuo poteva liberarsi delle caratteristiche innate della propria razza. Inoltre, tutta la storia umana poteva essere spiegata in termini di lotta tra razze diverse. Essi credevano che gli esseri </a:t>
            </a:r>
            <a:r>
              <a:rPr lang="it-IT" b="0" i="0" dirty="0" err="1">
                <a:solidFill>
                  <a:srgbClr val="333333"/>
                </a:solidFill>
                <a:effectLst/>
                <a:latin typeface="Arial" panose="020B0604020202020204" pitchFamily="34" charset="0"/>
              </a:rPr>
              <a:t>umani,fin</a:t>
            </a:r>
            <a:r>
              <a:rPr lang="it-IT" b="0" i="0" dirty="0">
                <a:solidFill>
                  <a:srgbClr val="333333"/>
                </a:solidFill>
                <a:effectLst/>
                <a:latin typeface="Arial" panose="020B0604020202020204" pitchFamily="34" charset="0"/>
              </a:rPr>
              <a:t> dal primo comparire della razza umana nella Preistoria, potessero essere classificati collettivamente in «razze».</a:t>
            </a:r>
          </a:p>
          <a:p>
            <a:pPr marL="0" indent="0">
              <a:buNone/>
            </a:pPr>
            <a:endParaRPr lang="it-IT" dirty="0"/>
          </a:p>
        </p:txBody>
      </p:sp>
      <p:pic>
        <p:nvPicPr>
          <p:cNvPr id="4" name="Immagine 3">
            <a:extLst>
              <a:ext uri="{FF2B5EF4-FFF2-40B4-BE49-F238E27FC236}">
                <a16:creationId xmlns:a16="http://schemas.microsoft.com/office/drawing/2014/main" id="{489E292F-CFB3-9580-D03D-99DF0A104C4C}"/>
              </a:ext>
            </a:extLst>
          </p:cNvPr>
          <p:cNvPicPr>
            <a:picLocks noChangeAspect="1"/>
          </p:cNvPicPr>
          <p:nvPr/>
        </p:nvPicPr>
        <p:blipFill>
          <a:blip r:embed="rId3"/>
          <a:stretch>
            <a:fillRect/>
          </a:stretch>
        </p:blipFill>
        <p:spPr>
          <a:xfrm>
            <a:off x="8967749" y="2171700"/>
            <a:ext cx="2463800" cy="3289300"/>
          </a:xfrm>
          <a:prstGeom prst="rect">
            <a:avLst/>
          </a:prstGeom>
        </p:spPr>
      </p:pic>
    </p:spTree>
    <p:extLst>
      <p:ext uri="{BB962C8B-B14F-4D97-AF65-F5344CB8AC3E}">
        <p14:creationId xmlns:p14="http://schemas.microsoft.com/office/powerpoint/2010/main" val="61877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F4A67F-C79C-768F-BF8C-607F662CB629}"/>
              </a:ext>
            </a:extLst>
          </p:cNvPr>
          <p:cNvSpPr>
            <a:spLocks noGrp="1"/>
          </p:cNvSpPr>
          <p:nvPr>
            <p:ph type="title"/>
          </p:nvPr>
        </p:nvSpPr>
        <p:spPr/>
        <p:txBody>
          <a:bodyPr/>
          <a:lstStyle/>
          <a:p>
            <a:r>
              <a:rPr lang="it-IT" dirty="0"/>
              <a:t>Le alleanze della seconda guerra mondiale</a:t>
            </a:r>
          </a:p>
        </p:txBody>
      </p:sp>
      <p:sp>
        <p:nvSpPr>
          <p:cNvPr id="3" name="Segnaposto contenuto 2">
            <a:extLst>
              <a:ext uri="{FF2B5EF4-FFF2-40B4-BE49-F238E27FC236}">
                <a16:creationId xmlns:a16="http://schemas.microsoft.com/office/drawing/2014/main" id="{90751F46-288C-E00B-F684-5FB9A4EFF1E0}"/>
              </a:ext>
            </a:extLst>
          </p:cNvPr>
          <p:cNvSpPr>
            <a:spLocks noGrp="1"/>
          </p:cNvSpPr>
          <p:nvPr>
            <p:ph idx="1"/>
          </p:nvPr>
        </p:nvSpPr>
        <p:spPr>
          <a:xfrm>
            <a:off x="1219200" y="1929162"/>
            <a:ext cx="9976624" cy="3367667"/>
          </a:xfrm>
        </p:spPr>
        <p:txBody>
          <a:bodyPr>
            <a:noAutofit/>
          </a:bodyPr>
          <a:lstStyle/>
          <a:p>
            <a:pPr algn="l"/>
            <a:r>
              <a:rPr lang="it-IT" sz="1400" b="0" i="0" dirty="0">
                <a:solidFill>
                  <a:srgbClr val="333333"/>
                </a:solidFill>
                <a:effectLst/>
                <a:latin typeface="Arial" panose="020B0604020202020204" pitchFamily="34" charset="0"/>
              </a:rPr>
              <a:t>I tre membri principali dell’alleanza conosciuta come Asse erano </a:t>
            </a:r>
            <a:r>
              <a:rPr lang="it-IT" sz="1400" b="0" i="0" dirty="0">
                <a:solidFill>
                  <a:srgbClr val="333333"/>
                </a:solidFill>
                <a:effectLst/>
                <a:latin typeface="Museo Sans 900"/>
              </a:rPr>
              <a:t>Germania, Italia e Giappone</a:t>
            </a:r>
            <a:r>
              <a:rPr lang="it-IT" sz="1400" b="0" i="0" dirty="0">
                <a:solidFill>
                  <a:srgbClr val="333333"/>
                </a:solidFill>
                <a:effectLst/>
                <a:latin typeface="Arial" panose="020B0604020202020204" pitchFamily="34" charset="0"/>
              </a:rPr>
              <a:t>. Questi Paesi erano guidati dal dittatore tedesco </a:t>
            </a:r>
            <a:r>
              <a:rPr lang="it-IT" sz="1400" b="0" i="0" u="none" strike="noStrike" dirty="0">
                <a:solidFill>
                  <a:srgbClr val="269ED2"/>
                </a:solidFill>
                <a:effectLst/>
                <a:latin typeface="Arial" panose="020B0604020202020204" pitchFamily="34" charset="0"/>
                <a:hlinkClick r:id="rId2"/>
              </a:rPr>
              <a:t>Adolf Hitler</a:t>
            </a:r>
            <a:r>
              <a:rPr lang="it-IT" sz="1400" b="0" i="0" dirty="0">
                <a:solidFill>
                  <a:srgbClr val="333333"/>
                </a:solidFill>
                <a:effectLst/>
                <a:latin typeface="Arial" panose="020B0604020202020204" pitchFamily="34" charset="0"/>
              </a:rPr>
              <a:t>, dal dittatore italiano Benito Mussolini e dall’imperatore giapponese Hirohito. Nel settembre del 1940, i tre Paesi formalizzarono la loro alleanza tramite il Patto Tripartito. Successivamente, altri cinque Paesi aderirono al Patto Tripartito diventando potenze dell’Asse. Tali Paesi erano: Bulgaria, Croazia, Ungheria, Romania e Slovacchia. Tutti e sei gli alleati europei dell’Asse della Germania </a:t>
            </a:r>
            <a:r>
              <a:rPr lang="it-IT" sz="1400" b="0" i="0" u="none" strike="noStrike" dirty="0">
                <a:solidFill>
                  <a:srgbClr val="269ED2"/>
                </a:solidFill>
                <a:effectLst/>
                <a:latin typeface="Arial" panose="020B0604020202020204" pitchFamily="34" charset="0"/>
                <a:hlinkClick r:id="rId3"/>
              </a:rPr>
              <a:t>parteciparono all’Olocausto</a:t>
            </a:r>
            <a:r>
              <a:rPr lang="it-IT" sz="1400" b="0" i="0" dirty="0">
                <a:solidFill>
                  <a:srgbClr val="333333"/>
                </a:solidFill>
                <a:effectLst/>
                <a:latin typeface="Arial" panose="020B0604020202020204" pitchFamily="34" charset="0"/>
              </a:rPr>
              <a:t>, uccidendo gli ebrei o trasferendoli sotto la custodia tedesca per essere uccisi.</a:t>
            </a:r>
          </a:p>
          <a:p>
            <a:br>
              <a:rPr lang="it-IT" sz="1400" dirty="0"/>
            </a:br>
            <a:r>
              <a:rPr lang="it-IT" sz="1600" b="0" i="0" dirty="0">
                <a:solidFill>
                  <a:srgbClr val="333333"/>
                </a:solidFill>
                <a:effectLst/>
                <a:latin typeface="Arial" panose="020B0604020202020204" pitchFamily="34" charset="0"/>
              </a:rPr>
              <a:t>Le potenze degli Alleati erano guidate da </a:t>
            </a:r>
            <a:r>
              <a:rPr lang="it-IT" sz="1600" b="0" i="0" dirty="0">
                <a:solidFill>
                  <a:srgbClr val="333333"/>
                </a:solidFill>
                <a:effectLst/>
                <a:latin typeface="Museo Sans 900"/>
              </a:rPr>
              <a:t>Gran Bretagna, Stati Uniti e Unione Sovietica</a:t>
            </a:r>
            <a:r>
              <a:rPr lang="it-IT" sz="1600" b="0" i="0" dirty="0">
                <a:solidFill>
                  <a:srgbClr val="333333"/>
                </a:solidFill>
                <a:effectLst/>
                <a:latin typeface="Arial" panose="020B0604020202020204" pitchFamily="34" charset="0"/>
              </a:rPr>
              <a:t>. Questi Paesi erano guidati dal primo ministro inglese Winston Churchill, dal presidente statunitense Franklin D. Roosevelt e dal premier sovietico Joseph Stalin. Il 1° gennaio 1942, gli Alleati formalizzarono la loro alleanza firmando la Dichiarazione delle Nazioni Unite. Lo stesso giorno, altri quindici stati indipendenti firmarono la Dichiarazione. Inoltre, la Dichiarazione fu firmata dai governi in esilio di altri otto stati che in quel momento storico erano occupati dalle potenze dell’Asse. Entro il marzo del 1945, altri ventuno stati dichiararono guerra alla Germania e firmarono la Dichiarazione.</a:t>
            </a:r>
          </a:p>
          <a:p>
            <a:pPr marL="0" indent="0">
              <a:buNone/>
            </a:pPr>
            <a:endParaRPr lang="it-IT" sz="1600" dirty="0"/>
          </a:p>
        </p:txBody>
      </p:sp>
      <p:pic>
        <p:nvPicPr>
          <p:cNvPr id="4" name="Immagine 3">
            <a:extLst>
              <a:ext uri="{FF2B5EF4-FFF2-40B4-BE49-F238E27FC236}">
                <a16:creationId xmlns:a16="http://schemas.microsoft.com/office/drawing/2014/main" id="{1A65992C-6565-1985-3B4C-9DCDA73518A8}"/>
              </a:ext>
            </a:extLst>
          </p:cNvPr>
          <p:cNvPicPr>
            <a:picLocks noChangeAspect="1"/>
          </p:cNvPicPr>
          <p:nvPr/>
        </p:nvPicPr>
        <p:blipFill>
          <a:blip r:embed="rId4"/>
          <a:stretch>
            <a:fillRect/>
          </a:stretch>
        </p:blipFill>
        <p:spPr>
          <a:xfrm>
            <a:off x="-105239106" y="3546088"/>
            <a:ext cx="103254189" cy="853068"/>
          </a:xfrm>
          <a:prstGeom prst="rect">
            <a:avLst/>
          </a:prstGeom>
        </p:spPr>
      </p:pic>
    </p:spTree>
    <p:extLst>
      <p:ext uri="{BB962C8B-B14F-4D97-AF65-F5344CB8AC3E}">
        <p14:creationId xmlns:p14="http://schemas.microsoft.com/office/powerpoint/2010/main" val="3692522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EEB2EE-4B23-53DD-359E-89D6E022B330}"/>
              </a:ext>
            </a:extLst>
          </p:cNvPr>
          <p:cNvSpPr>
            <a:spLocks noGrp="1"/>
          </p:cNvSpPr>
          <p:nvPr>
            <p:ph type="title"/>
          </p:nvPr>
        </p:nvSpPr>
        <p:spPr/>
        <p:txBody>
          <a:bodyPr/>
          <a:lstStyle/>
          <a:p>
            <a:r>
              <a:rPr lang="it-IT" dirty="0"/>
              <a:t>I campi di concentramento</a:t>
            </a:r>
          </a:p>
        </p:txBody>
      </p:sp>
      <p:sp>
        <p:nvSpPr>
          <p:cNvPr id="3" name="Segnaposto contenuto 2">
            <a:extLst>
              <a:ext uri="{FF2B5EF4-FFF2-40B4-BE49-F238E27FC236}">
                <a16:creationId xmlns:a16="http://schemas.microsoft.com/office/drawing/2014/main" id="{5B28543C-4B0C-377F-9BC6-DF38A578B4CC}"/>
              </a:ext>
            </a:extLst>
          </p:cNvPr>
          <p:cNvSpPr>
            <a:spLocks noGrp="1"/>
          </p:cNvSpPr>
          <p:nvPr>
            <p:ph idx="1"/>
          </p:nvPr>
        </p:nvSpPr>
        <p:spPr>
          <a:xfrm>
            <a:off x="2475570" y="1640683"/>
            <a:ext cx="7745506" cy="4384911"/>
          </a:xfrm>
        </p:spPr>
        <p:txBody>
          <a:bodyPr>
            <a:normAutofit fontScale="92500" lnSpcReduction="20000"/>
          </a:bodyPr>
          <a:lstStyle/>
          <a:p>
            <a:r>
              <a:rPr lang="it-IT" b="0" i="0" dirty="0">
                <a:solidFill>
                  <a:srgbClr val="333333"/>
                </a:solidFill>
                <a:effectLst/>
                <a:latin typeface="Arial" panose="020B0604020202020204" pitchFamily="34" charset="0"/>
              </a:rPr>
              <a:t>Tra il 1933 e il 1945, la Germania Nazista e i loro alleati crearono più di 40.000 campi di concentramento e altre strutture carcerarie. Questi campi furono usati per diversi scopi, tra i quali i lavori forzati, la detenzione di chi era considerato nemico dello Stato, e l'eliminazione in massa dei prigionieri. Il numero complessivo di queste strutture continua a crescere grazie all'analisi dei dati lasciati dai Nazisti stessi.</a:t>
            </a:r>
          </a:p>
          <a:p>
            <a:br>
              <a:rPr lang="it-IT" b="0" i="0" dirty="0">
                <a:solidFill>
                  <a:srgbClr val="333333"/>
                </a:solidFill>
                <a:effectLst/>
                <a:latin typeface="Arial" panose="020B0604020202020204" pitchFamily="34" charset="0"/>
              </a:rPr>
            </a:br>
            <a:r>
              <a:rPr lang="it-IT" b="0" i="0" dirty="0">
                <a:solidFill>
                  <a:srgbClr val="333333"/>
                </a:solidFill>
                <a:effectLst/>
                <a:latin typeface="Arial" panose="020B0604020202020204" pitchFamily="34" charset="0"/>
              </a:rPr>
              <a:t> Fin dal suo avvento al potere, avvenuto nel 1933, il regime Nazista aveva cominciato a realizzare una serie di strutture destinate a imprigionare e poi eliminare i cosiddetti “</a:t>
            </a:r>
            <a:r>
              <a:rPr lang="it-IT" b="0" i="0" u="none" strike="noStrike" dirty="0">
                <a:solidFill>
                  <a:srgbClr val="269ED2"/>
                </a:solidFill>
                <a:effectLst/>
                <a:latin typeface="Arial" panose="020B0604020202020204" pitchFamily="34" charset="0"/>
                <a:hlinkClick r:id="rId2"/>
              </a:rPr>
              <a:t>nemici dello Stato</a:t>
            </a:r>
            <a:r>
              <a:rPr lang="it-IT" b="0" i="0" dirty="0">
                <a:solidFill>
                  <a:srgbClr val="333333"/>
                </a:solidFill>
                <a:effectLst/>
                <a:latin typeface="Arial" panose="020B0604020202020204" pitchFamily="34" charset="0"/>
              </a:rPr>
              <a:t>”. La maggior parte dei prigionieri, in quel primo periodo, era costituita da cittadini tedeschi: comunisti, socialisti, social-democratici, </a:t>
            </a:r>
            <a:r>
              <a:rPr lang="it-IT" b="0" i="0" u="none" strike="noStrike" dirty="0">
                <a:solidFill>
                  <a:srgbClr val="269ED2"/>
                </a:solidFill>
                <a:effectLst/>
                <a:latin typeface="Arial" panose="020B0604020202020204" pitchFamily="34" charset="0"/>
                <a:hlinkClick r:id="rId3"/>
              </a:rPr>
              <a:t>Rom</a:t>
            </a:r>
            <a:r>
              <a:rPr lang="it-IT" b="0" i="0" dirty="0">
                <a:solidFill>
                  <a:srgbClr val="333333"/>
                </a:solidFill>
                <a:effectLst/>
                <a:latin typeface="Arial" panose="020B0604020202020204" pitchFamily="34" charset="0"/>
              </a:rPr>
              <a:t> (Zingari), Testimoni di Geova, </a:t>
            </a:r>
            <a:r>
              <a:rPr lang="it-IT" b="0" i="0" u="none" strike="noStrike" dirty="0">
                <a:solidFill>
                  <a:srgbClr val="269ED2"/>
                </a:solidFill>
                <a:effectLst/>
                <a:latin typeface="Arial" panose="020B0604020202020204" pitchFamily="34" charset="0"/>
                <a:hlinkClick r:id="rId4"/>
              </a:rPr>
              <a:t>omosessuali</a:t>
            </a:r>
            <a:r>
              <a:rPr lang="it-IT" b="0" i="0" dirty="0">
                <a:solidFill>
                  <a:srgbClr val="333333"/>
                </a:solidFill>
                <a:effectLst/>
                <a:latin typeface="Arial" panose="020B0604020202020204" pitchFamily="34" charset="0"/>
              </a:rPr>
              <a:t>, e individui accusati di comportamenti ritenuti asociali o devianti. Queste strutture venivano chiamate “campi di concentramento” in quanto servivano a “concentrare” fisicamente i prigionieri in un unico luogo.</a:t>
            </a:r>
            <a:endParaRPr lang="it-IT" dirty="0"/>
          </a:p>
        </p:txBody>
      </p:sp>
    </p:spTree>
    <p:extLst>
      <p:ext uri="{BB962C8B-B14F-4D97-AF65-F5344CB8AC3E}">
        <p14:creationId xmlns:p14="http://schemas.microsoft.com/office/powerpoint/2010/main" val="424745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CBAD91-3EF9-008E-BEBC-C020E5398441}"/>
              </a:ext>
            </a:extLst>
          </p:cNvPr>
          <p:cNvSpPr>
            <a:spLocks noGrp="1"/>
          </p:cNvSpPr>
          <p:nvPr>
            <p:ph type="title"/>
          </p:nvPr>
        </p:nvSpPr>
        <p:spPr/>
        <p:txBody>
          <a:bodyPr/>
          <a:lstStyle/>
          <a:p>
            <a:r>
              <a:rPr lang="it-IT" dirty="0"/>
              <a:t>Lavori forzati</a:t>
            </a:r>
          </a:p>
        </p:txBody>
      </p:sp>
      <p:sp>
        <p:nvSpPr>
          <p:cNvPr id="3" name="Segnaposto contenuto 2">
            <a:extLst>
              <a:ext uri="{FF2B5EF4-FFF2-40B4-BE49-F238E27FC236}">
                <a16:creationId xmlns:a16="http://schemas.microsoft.com/office/drawing/2014/main" id="{8B1A6CA5-FA5D-6B47-8559-988B6E8E8D69}"/>
              </a:ext>
            </a:extLst>
          </p:cNvPr>
          <p:cNvSpPr>
            <a:spLocks noGrp="1"/>
          </p:cNvSpPr>
          <p:nvPr>
            <p:ph idx="1"/>
          </p:nvPr>
        </p:nvSpPr>
        <p:spPr>
          <a:xfrm>
            <a:off x="1371600" y="2286000"/>
            <a:ext cx="5836024" cy="3581400"/>
          </a:xfrm>
        </p:spPr>
        <p:txBody>
          <a:bodyPr>
            <a:normAutofit lnSpcReduction="10000"/>
          </a:bodyPr>
          <a:lstStyle/>
          <a:p>
            <a:pPr marL="0" indent="0">
              <a:buNone/>
            </a:pPr>
            <a:r>
              <a:rPr lang="it-IT" dirty="0"/>
              <a:t>I Nazisti obbligarono ai lavori forzati milioni di persone, per la maggior parte ebrei, ma anche vittime appartenenti ad altri gruppi etnici e sociali; le condizioni nelle quali tali lavori venivano effettuati erano brutali e disumane. Fin dalla realizzazione, iniziata nell’inverno del 1933,dei primi ampi di concentramento nazisti e delle strutture di detenzione i lavori forzati - spesso insensati e umilianti, effettuati senza le attrezzature, gli indumenti e il nutrimento che sarebbero stati necessari – rappresentarono una parte fondamentale nel sistema dei campi di concentramento.</a:t>
            </a:r>
          </a:p>
        </p:txBody>
      </p:sp>
      <p:pic>
        <p:nvPicPr>
          <p:cNvPr id="4" name="Immagine 3">
            <a:extLst>
              <a:ext uri="{FF2B5EF4-FFF2-40B4-BE49-F238E27FC236}">
                <a16:creationId xmlns:a16="http://schemas.microsoft.com/office/drawing/2014/main" id="{E7A28C3B-123B-2FBF-A995-B06522AB3868}"/>
              </a:ext>
            </a:extLst>
          </p:cNvPr>
          <p:cNvPicPr>
            <a:picLocks noChangeAspect="1"/>
          </p:cNvPicPr>
          <p:nvPr/>
        </p:nvPicPr>
        <p:blipFill>
          <a:blip r:embed="rId2"/>
          <a:stretch>
            <a:fillRect/>
          </a:stretch>
        </p:blipFill>
        <p:spPr>
          <a:xfrm>
            <a:off x="7207624" y="2171699"/>
            <a:ext cx="4144317" cy="3359305"/>
          </a:xfrm>
          <a:prstGeom prst="rect">
            <a:avLst/>
          </a:prstGeom>
        </p:spPr>
      </p:pic>
    </p:spTree>
    <p:extLst>
      <p:ext uri="{BB962C8B-B14F-4D97-AF65-F5344CB8AC3E}">
        <p14:creationId xmlns:p14="http://schemas.microsoft.com/office/powerpoint/2010/main" val="2527908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0732AA-2C79-4C1F-BE4E-7D8843DF64DF}"/>
              </a:ext>
            </a:extLst>
          </p:cNvPr>
          <p:cNvSpPr>
            <a:spLocks noGrp="1"/>
          </p:cNvSpPr>
          <p:nvPr>
            <p:ph type="title"/>
          </p:nvPr>
        </p:nvSpPr>
        <p:spPr/>
        <p:txBody>
          <a:bodyPr/>
          <a:lstStyle/>
          <a:p>
            <a:r>
              <a:rPr lang="it-IT" dirty="0"/>
              <a:t>Testimonianze </a:t>
            </a:r>
          </a:p>
        </p:txBody>
      </p:sp>
      <p:sp>
        <p:nvSpPr>
          <p:cNvPr id="3" name="Segnaposto contenuto 2">
            <a:extLst>
              <a:ext uri="{FF2B5EF4-FFF2-40B4-BE49-F238E27FC236}">
                <a16:creationId xmlns:a16="http://schemas.microsoft.com/office/drawing/2014/main" id="{502614DE-6106-1B60-5CBF-2BC33A79D909}"/>
              </a:ext>
            </a:extLst>
          </p:cNvPr>
          <p:cNvSpPr>
            <a:spLocks noGrp="1"/>
          </p:cNvSpPr>
          <p:nvPr>
            <p:ph idx="1"/>
          </p:nvPr>
        </p:nvSpPr>
        <p:spPr>
          <a:xfrm>
            <a:off x="1371600" y="1573306"/>
            <a:ext cx="8073483" cy="5002306"/>
          </a:xfrm>
        </p:spPr>
        <p:txBody>
          <a:bodyPr>
            <a:normAutofit fontScale="92500" lnSpcReduction="20000"/>
          </a:bodyPr>
          <a:lstStyle/>
          <a:p>
            <a:pPr marL="0" indent="0">
              <a:buNone/>
            </a:pPr>
            <a:r>
              <a:rPr lang="it-IT" dirty="0"/>
              <a:t>Durante il giorno della memoria molti film e testimonianze vengono mandati in onda sui canali televisivi tra cui: le testimonianze di Liliana Segre, Sami </a:t>
            </a:r>
            <a:r>
              <a:rPr lang="it-IT" dirty="0" err="1"/>
              <a:t>Modiamo</a:t>
            </a:r>
            <a:endParaRPr lang="it-IT" dirty="0"/>
          </a:p>
          <a:p>
            <a:pPr algn="l" fontAlgn="base"/>
            <a:r>
              <a:rPr lang="it-IT" dirty="0">
                <a:solidFill>
                  <a:srgbClr val="FF0000"/>
                </a:solidFill>
              </a:rPr>
              <a:t>Liliana Segre</a:t>
            </a:r>
            <a:r>
              <a:rPr lang="it-IT" dirty="0"/>
              <a:t>:</a:t>
            </a:r>
            <a:br>
              <a:rPr lang="it-IT" dirty="0"/>
            </a:br>
            <a:r>
              <a:rPr lang="it-IT" dirty="0"/>
              <a:t>N</a:t>
            </a:r>
            <a:r>
              <a:rPr lang="it-IT" b="0" i="0" dirty="0">
                <a:solidFill>
                  <a:srgbClr val="333333"/>
                </a:solidFill>
                <a:effectLst/>
                <a:latin typeface="title-regular"/>
              </a:rPr>
              <a:t>ata nel 1930, nell’inverno del 1944 Liliana Segre fu costretta a salire su un camion che attraversava Milano per raggiungere i sotterranei della stazione Centrale e il binario 21, da dove partivano i treni per Auschwitz-Birkenau. Suo padre era con lei, ma non lo vedrà più. </a:t>
            </a:r>
            <a:r>
              <a:rPr lang="it-IT" b="0" i="1" dirty="0">
                <a:solidFill>
                  <a:srgbClr val="333333"/>
                </a:solidFill>
                <a:effectLst/>
                <a:latin typeface="title-regular"/>
              </a:rPr>
              <a:t>"Imparai in fretta</a:t>
            </a:r>
            <a:r>
              <a:rPr lang="it-IT" b="0" i="0" dirty="0">
                <a:solidFill>
                  <a:srgbClr val="333333"/>
                </a:solidFill>
                <a:effectLst/>
                <a:latin typeface="title-regular"/>
              </a:rPr>
              <a:t> - racconta la donna - </a:t>
            </a:r>
            <a:r>
              <a:rPr lang="it-IT" b="0" i="1" dirty="0">
                <a:solidFill>
                  <a:srgbClr val="333333"/>
                </a:solidFill>
                <a:effectLst/>
                <a:latin typeface="title-regular"/>
              </a:rPr>
              <a:t>che lager significava morte, fame, freddo, umiliazioni, torture, esperimenti"</a:t>
            </a:r>
            <a:r>
              <a:rPr lang="it-IT" b="0" i="0" dirty="0">
                <a:solidFill>
                  <a:srgbClr val="333333"/>
                </a:solidFill>
                <a:effectLst/>
                <a:latin typeface="title-regular"/>
              </a:rPr>
              <a:t>.</a:t>
            </a:r>
            <a:br>
              <a:rPr lang="it-IT" dirty="0"/>
            </a:br>
            <a:r>
              <a:rPr lang="it-IT" b="0" i="0" dirty="0">
                <a:solidFill>
                  <a:srgbClr val="333333"/>
                </a:solidFill>
                <a:effectLst/>
                <a:latin typeface="title-regular"/>
              </a:rPr>
              <a:t>Nel campo la superstite lavorava in una fabbrica di munizioni. Una volta una compagna, una ragazza francese di nome </a:t>
            </a:r>
            <a:r>
              <a:rPr lang="it-IT" b="0" i="0" dirty="0" err="1">
                <a:solidFill>
                  <a:srgbClr val="333333"/>
                </a:solidFill>
                <a:effectLst/>
                <a:latin typeface="title-regular"/>
              </a:rPr>
              <a:t>Janine</a:t>
            </a:r>
            <a:r>
              <a:rPr lang="it-IT" b="0" i="0" dirty="0">
                <a:solidFill>
                  <a:srgbClr val="333333"/>
                </a:solidFill>
                <a:effectLst/>
                <a:latin typeface="title-regular"/>
              </a:rPr>
              <a:t>, si era ferita gravemente a una mano. Mentre, durante la selezione, ne veniva decretata la condanna a morte immediata, Liliana Segre confessa di non essersi voltata: </a:t>
            </a:r>
            <a:r>
              <a:rPr lang="it-IT" b="0" i="1" dirty="0">
                <a:solidFill>
                  <a:srgbClr val="333333"/>
                </a:solidFill>
                <a:effectLst/>
                <a:latin typeface="title-regular"/>
              </a:rPr>
              <a:t>"Avrei voluto farlo, solidarizzare con </a:t>
            </a:r>
            <a:r>
              <a:rPr lang="it-IT" b="0" i="1" dirty="0" err="1">
                <a:solidFill>
                  <a:srgbClr val="333333"/>
                </a:solidFill>
                <a:effectLst/>
                <a:latin typeface="title-regular"/>
              </a:rPr>
              <a:t>Janine</a:t>
            </a:r>
            <a:r>
              <a:rPr lang="it-IT" b="0" i="1" dirty="0">
                <a:solidFill>
                  <a:srgbClr val="333333"/>
                </a:solidFill>
                <a:effectLst/>
                <a:latin typeface="title-regular"/>
              </a:rPr>
              <a:t>. Non lo feci. È un pensiero che mi tormenta sempre"</a:t>
            </a:r>
            <a:r>
              <a:rPr lang="it-IT" b="0" i="0" dirty="0">
                <a:solidFill>
                  <a:srgbClr val="333333"/>
                </a:solidFill>
                <a:effectLst/>
                <a:latin typeface="title-regular"/>
              </a:rPr>
              <a:t>.</a:t>
            </a:r>
            <a:br>
              <a:rPr lang="it-IT" dirty="0"/>
            </a:br>
            <a:r>
              <a:rPr lang="it-IT" b="0" i="0" dirty="0">
                <a:solidFill>
                  <a:srgbClr val="333333"/>
                </a:solidFill>
                <a:effectLst/>
                <a:latin typeface="title-regular"/>
              </a:rPr>
              <a:t>La sopravvissuta ha anche descritto più volte la cosiddetta "marcia della morte", durante la quale i prigionieri furono costretti a seguire i nazisti in fuga. Fino a quando questi ultimi si tolsero la divisa per nascondersi tra la popolazione civile. Una SS gettò a terra la sua pistola. La donna pensò: </a:t>
            </a:r>
            <a:r>
              <a:rPr lang="it-IT" b="0" i="1" dirty="0">
                <a:solidFill>
                  <a:srgbClr val="333333"/>
                </a:solidFill>
                <a:effectLst/>
                <a:latin typeface="title-regular"/>
              </a:rPr>
              <a:t>"Prendo l'arma e la uccido"</a:t>
            </a:r>
            <a:r>
              <a:rPr lang="it-IT" b="0" i="0" dirty="0">
                <a:solidFill>
                  <a:srgbClr val="333333"/>
                </a:solidFill>
                <a:effectLst/>
                <a:latin typeface="title-regular"/>
              </a:rPr>
              <a:t>. Poi si bloccò. </a:t>
            </a:r>
            <a:r>
              <a:rPr lang="it-IT" b="0" i="1" dirty="0">
                <a:solidFill>
                  <a:srgbClr val="333333"/>
                </a:solidFill>
                <a:effectLst/>
                <a:latin typeface="title-regular"/>
              </a:rPr>
              <a:t>"No, non la prendo"</a:t>
            </a:r>
            <a:r>
              <a:rPr lang="it-IT" b="0" i="0" dirty="0">
                <a:solidFill>
                  <a:srgbClr val="333333"/>
                </a:solidFill>
                <a:effectLst/>
                <a:latin typeface="title-regular"/>
              </a:rPr>
              <a:t>. E in quel momento, dice la Segre, </a:t>
            </a:r>
            <a:r>
              <a:rPr lang="it-IT" b="0" i="1" dirty="0">
                <a:solidFill>
                  <a:srgbClr val="333333"/>
                </a:solidFill>
                <a:effectLst/>
                <a:latin typeface="title-regular"/>
              </a:rPr>
              <a:t>"ha vinto la vita"</a:t>
            </a:r>
            <a:r>
              <a:rPr lang="it-IT" b="0" i="0" dirty="0">
                <a:solidFill>
                  <a:srgbClr val="333333"/>
                </a:solidFill>
                <a:effectLst/>
                <a:latin typeface="title-regular"/>
              </a:rPr>
              <a:t>.</a:t>
            </a:r>
            <a:endParaRPr lang="it-IT" dirty="0"/>
          </a:p>
        </p:txBody>
      </p:sp>
      <p:pic>
        <p:nvPicPr>
          <p:cNvPr id="4" name="Immagine 3">
            <a:extLst>
              <a:ext uri="{FF2B5EF4-FFF2-40B4-BE49-F238E27FC236}">
                <a16:creationId xmlns:a16="http://schemas.microsoft.com/office/drawing/2014/main" id="{568A28BD-54F5-8A40-2443-716543A18924}"/>
              </a:ext>
            </a:extLst>
          </p:cNvPr>
          <p:cNvPicPr>
            <a:picLocks noChangeAspect="1"/>
          </p:cNvPicPr>
          <p:nvPr/>
        </p:nvPicPr>
        <p:blipFill>
          <a:blip r:embed="rId2"/>
          <a:stretch>
            <a:fillRect/>
          </a:stretch>
        </p:blipFill>
        <p:spPr>
          <a:xfrm>
            <a:off x="9445083" y="2171700"/>
            <a:ext cx="2463800" cy="3289300"/>
          </a:xfrm>
          <a:prstGeom prst="rect">
            <a:avLst/>
          </a:prstGeom>
        </p:spPr>
      </p:pic>
    </p:spTree>
    <p:extLst>
      <p:ext uri="{BB962C8B-B14F-4D97-AF65-F5344CB8AC3E}">
        <p14:creationId xmlns:p14="http://schemas.microsoft.com/office/powerpoint/2010/main" val="3950608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5E0E41B-0B2E-BC05-546D-475B55C9A74B}"/>
              </a:ext>
            </a:extLst>
          </p:cNvPr>
          <p:cNvSpPr>
            <a:spLocks noGrp="1"/>
          </p:cNvSpPr>
          <p:nvPr>
            <p:ph idx="1"/>
          </p:nvPr>
        </p:nvSpPr>
        <p:spPr>
          <a:xfrm>
            <a:off x="1102659" y="443753"/>
            <a:ext cx="7260756" cy="6091518"/>
          </a:xfrm>
        </p:spPr>
        <p:txBody>
          <a:bodyPr>
            <a:normAutofit lnSpcReduction="10000"/>
          </a:bodyPr>
          <a:lstStyle/>
          <a:p>
            <a:r>
              <a:rPr lang="it-IT" dirty="0">
                <a:solidFill>
                  <a:srgbClr val="FF0000"/>
                </a:solidFill>
              </a:rPr>
              <a:t>Sami Modiano: </a:t>
            </a:r>
            <a:r>
              <a:rPr lang="it-IT" b="0" i="0" dirty="0">
                <a:solidFill>
                  <a:srgbClr val="333333"/>
                </a:solidFill>
                <a:effectLst/>
                <a:latin typeface="SolferinoText-Regular"/>
              </a:rPr>
              <a:t>«Non dimenticate quello che è stato. Noi sopravvissuti abbiamo raccontato e continueremo a parlare finché avremo forza, voi dovrete farlo quando non ci saremo più». È un appello accorato, tra le lacrime, quello di </a:t>
            </a:r>
            <a:r>
              <a:rPr lang="it-IT" b="1" i="0" dirty="0">
                <a:solidFill>
                  <a:srgbClr val="333333"/>
                </a:solidFill>
                <a:effectLst/>
                <a:latin typeface="SolferinoText-Regular"/>
              </a:rPr>
              <a:t>Sami Modiano, 92 anni, superstite della Shoah.</a:t>
            </a:r>
            <a:r>
              <a:rPr lang="it-IT" b="0" i="0" dirty="0">
                <a:solidFill>
                  <a:srgbClr val="333333"/>
                </a:solidFill>
                <a:effectLst/>
                <a:latin typeface="SolferinoText-Regular"/>
              </a:rPr>
              <a:t> In questa settimana in cui il 27 gennaio sarà celebrato il Giorno della Memoria, è affaticato, pieno di impegni, chiamato a testimoniare o rilasciare interviste da mattina a sera. Ma non si sottrae e, parlando sempre con trasporto e infinta dolcezza, cerca di rispondere a tutti, con una sola richiesta: «Raccontare quello che ho visto ad Auschwitz-Birkenau, nient’altro, niente politica». È coetaneo di Liliana Segre, ha vissuto lo stesso orrore e come lei </a:t>
            </a:r>
            <a:r>
              <a:rPr lang="it-IT" b="1" i="0" dirty="0">
                <a:solidFill>
                  <a:srgbClr val="333333"/>
                </a:solidFill>
                <a:effectLst/>
                <a:latin typeface="SolferinoText-Regular"/>
              </a:rPr>
              <a:t>ha deciso, dopo molti anni di silenzio, di testimoniare. </a:t>
            </a:r>
            <a:r>
              <a:rPr lang="it-IT" b="0" i="0" dirty="0">
                <a:solidFill>
                  <a:srgbClr val="333333"/>
                </a:solidFill>
                <a:effectLst/>
                <a:latin typeface="SolferinoText-Regular"/>
              </a:rPr>
              <a:t>È anche consapevole che non sarà lo stesso quando gli ultimi superstiti non ci saranno più, ma si dice meno pessimista della senatrice a vita. Quest’ultima lo scorso lunedì ha espresso la forte preoccupazione che «tra qualche anno sulla Shoah ci sarà solo una riga nei libri di storia, poi neanche quella» e che attorno al Giorno della Memoria ci sia una certa stanchezza: «La gente già da anni dice “basta con questi ebrei, che cosa noiosa”». Del passato tragico e del possibile futuro, Sami Modiano parla con il «Corriere».</a:t>
            </a:r>
            <a:endParaRPr lang="it-IT" dirty="0">
              <a:solidFill>
                <a:srgbClr val="FF0000"/>
              </a:solidFill>
            </a:endParaRPr>
          </a:p>
        </p:txBody>
      </p:sp>
      <p:pic>
        <p:nvPicPr>
          <p:cNvPr id="2" name="Immagine 1">
            <a:extLst>
              <a:ext uri="{FF2B5EF4-FFF2-40B4-BE49-F238E27FC236}">
                <a16:creationId xmlns:a16="http://schemas.microsoft.com/office/drawing/2014/main" id="{66B5D9A3-02CD-950D-AA4B-23E68FA72F01}"/>
              </a:ext>
            </a:extLst>
          </p:cNvPr>
          <p:cNvPicPr>
            <a:picLocks noChangeAspect="1"/>
          </p:cNvPicPr>
          <p:nvPr/>
        </p:nvPicPr>
        <p:blipFill>
          <a:blip r:embed="rId2"/>
          <a:stretch>
            <a:fillRect/>
          </a:stretch>
        </p:blipFill>
        <p:spPr>
          <a:xfrm>
            <a:off x="8363415" y="753015"/>
            <a:ext cx="3568700" cy="2006600"/>
          </a:xfrm>
          <a:prstGeom prst="rect">
            <a:avLst/>
          </a:prstGeom>
        </p:spPr>
      </p:pic>
      <p:pic>
        <p:nvPicPr>
          <p:cNvPr id="4" name="Immagine 3">
            <a:extLst>
              <a:ext uri="{FF2B5EF4-FFF2-40B4-BE49-F238E27FC236}">
                <a16:creationId xmlns:a16="http://schemas.microsoft.com/office/drawing/2014/main" id="{5A21525E-BC79-BC1F-25F5-D999ED14A932}"/>
              </a:ext>
            </a:extLst>
          </p:cNvPr>
          <p:cNvPicPr>
            <a:picLocks noChangeAspect="1"/>
          </p:cNvPicPr>
          <p:nvPr/>
        </p:nvPicPr>
        <p:blipFill>
          <a:blip r:embed="rId3"/>
          <a:stretch>
            <a:fillRect/>
          </a:stretch>
        </p:blipFill>
        <p:spPr>
          <a:xfrm>
            <a:off x="8401515" y="3429000"/>
            <a:ext cx="3492500" cy="2324100"/>
          </a:xfrm>
          <a:prstGeom prst="rect">
            <a:avLst/>
          </a:prstGeom>
        </p:spPr>
      </p:pic>
    </p:spTree>
    <p:extLst>
      <p:ext uri="{BB962C8B-B14F-4D97-AF65-F5344CB8AC3E}">
        <p14:creationId xmlns:p14="http://schemas.microsoft.com/office/powerpoint/2010/main" val="2680116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49DC5C-6173-2A0E-8D3E-DEDEC8FC4C5E}"/>
              </a:ext>
            </a:extLst>
          </p:cNvPr>
          <p:cNvSpPr>
            <a:spLocks noGrp="1"/>
          </p:cNvSpPr>
          <p:nvPr>
            <p:ph type="title"/>
          </p:nvPr>
        </p:nvSpPr>
        <p:spPr/>
        <p:txBody>
          <a:bodyPr/>
          <a:lstStyle/>
          <a:p>
            <a:r>
              <a:rPr lang="it-IT" dirty="0"/>
              <a:t>Liberazione</a:t>
            </a:r>
          </a:p>
        </p:txBody>
      </p:sp>
      <p:sp>
        <p:nvSpPr>
          <p:cNvPr id="3" name="Segnaposto contenuto 2">
            <a:extLst>
              <a:ext uri="{FF2B5EF4-FFF2-40B4-BE49-F238E27FC236}">
                <a16:creationId xmlns:a16="http://schemas.microsoft.com/office/drawing/2014/main" id="{923598A1-0608-7011-FBEA-45DB139981ED}"/>
              </a:ext>
            </a:extLst>
          </p:cNvPr>
          <p:cNvSpPr>
            <a:spLocks noGrp="1"/>
          </p:cNvSpPr>
          <p:nvPr>
            <p:ph idx="1"/>
          </p:nvPr>
        </p:nvSpPr>
        <p:spPr>
          <a:xfrm>
            <a:off x="1371600" y="2286000"/>
            <a:ext cx="4276165" cy="3581400"/>
          </a:xfrm>
        </p:spPr>
        <p:txBody>
          <a:bodyPr/>
          <a:lstStyle/>
          <a:p>
            <a:r>
              <a:rPr lang="it-IT" b="0" i="0" dirty="0">
                <a:solidFill>
                  <a:srgbClr val="202124"/>
                </a:solidFill>
                <a:effectLst/>
                <a:latin typeface="arial" panose="020B0604020202020204" pitchFamily="34" charset="0"/>
              </a:rPr>
              <a:t>Si è stabilito di celebrare il Giorno della Memoria ogni </a:t>
            </a:r>
            <a:r>
              <a:rPr lang="it-IT" b="1" i="0" dirty="0">
                <a:solidFill>
                  <a:srgbClr val="202124"/>
                </a:solidFill>
                <a:effectLst/>
                <a:latin typeface="arial" panose="020B0604020202020204" pitchFamily="34" charset="0"/>
              </a:rPr>
              <a:t>27 gennaio</a:t>
            </a:r>
            <a:r>
              <a:rPr lang="it-IT" b="0" i="0" dirty="0">
                <a:solidFill>
                  <a:srgbClr val="202124"/>
                </a:solidFill>
                <a:effectLst/>
                <a:latin typeface="arial" panose="020B0604020202020204" pitchFamily="34" charset="0"/>
              </a:rPr>
              <a:t> perché in quel giorno del 1945 le truppe dell'Armata Russa, impegnate nella offensiva Vistola-Oder in direzione della Germania, liberarono il campo di concentramento di Auschwitz.</a:t>
            </a:r>
            <a:endParaRPr lang="it-IT" dirty="0"/>
          </a:p>
        </p:txBody>
      </p:sp>
      <p:pic>
        <p:nvPicPr>
          <p:cNvPr id="4" name="Immagine 3">
            <a:extLst>
              <a:ext uri="{FF2B5EF4-FFF2-40B4-BE49-F238E27FC236}">
                <a16:creationId xmlns:a16="http://schemas.microsoft.com/office/drawing/2014/main" id="{9124C0F0-ACB9-F168-E4C0-E3A166572D2C}"/>
              </a:ext>
            </a:extLst>
          </p:cNvPr>
          <p:cNvPicPr>
            <a:picLocks noChangeAspect="1"/>
          </p:cNvPicPr>
          <p:nvPr/>
        </p:nvPicPr>
        <p:blipFill>
          <a:blip r:embed="rId2"/>
          <a:stretch>
            <a:fillRect/>
          </a:stretch>
        </p:blipFill>
        <p:spPr>
          <a:xfrm>
            <a:off x="5999356" y="2286001"/>
            <a:ext cx="4404732" cy="2642838"/>
          </a:xfrm>
          <a:prstGeom prst="rect">
            <a:avLst/>
          </a:prstGeom>
        </p:spPr>
      </p:pic>
    </p:spTree>
    <p:extLst>
      <p:ext uri="{BB962C8B-B14F-4D97-AF65-F5344CB8AC3E}">
        <p14:creationId xmlns:p14="http://schemas.microsoft.com/office/powerpoint/2010/main" val="1871286982"/>
      </p:ext>
    </p:extLst>
  </p:cSld>
  <p:clrMapOvr>
    <a:masterClrMapping/>
  </p:clrMapOvr>
</p:sld>
</file>

<file path=ppt/theme/theme1.xml><?xml version="1.0" encoding="utf-8"?>
<a:theme xmlns:a="http://schemas.openxmlformats.org/drawingml/2006/main" name="Ritaglio">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Ritaglio</Template>
  <TotalTime>306</TotalTime>
  <Words>1287</Words>
  <Application>Microsoft Macintosh PowerPoint</Application>
  <PresentationFormat>Widescreen</PresentationFormat>
  <Paragraphs>24</Paragraphs>
  <Slides>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vt:i4>
      </vt:variant>
    </vt:vector>
  </HeadingPairs>
  <TitlesOfParts>
    <vt:vector size="16" baseType="lpstr">
      <vt:lpstr>arial</vt:lpstr>
      <vt:lpstr>arial</vt:lpstr>
      <vt:lpstr>Franklin Gothic Book</vt:lpstr>
      <vt:lpstr>Museo Sans 900</vt:lpstr>
      <vt:lpstr>SolferinoText-Regular</vt:lpstr>
      <vt:lpstr>title-regular</vt:lpstr>
      <vt:lpstr>Ritaglio</vt:lpstr>
      <vt:lpstr>lA shoah</vt:lpstr>
      <vt:lpstr>Tempo e luogo</vt:lpstr>
      <vt:lpstr>L’ideologia di Hitler</vt:lpstr>
      <vt:lpstr>Le alleanze della seconda guerra mondiale</vt:lpstr>
      <vt:lpstr>I campi di concentramento</vt:lpstr>
      <vt:lpstr>Lavori forzati</vt:lpstr>
      <vt:lpstr>Testimonianze </vt:lpstr>
      <vt:lpstr>Presentazione standard di PowerPoint</vt:lpstr>
      <vt:lpstr>Liberazione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shoah</dc:title>
  <dc:creator>giadaantignani2011@gmail.com</dc:creator>
  <cp:lastModifiedBy>giadaantignani2011@gmail.com</cp:lastModifiedBy>
  <cp:revision>5</cp:revision>
  <dcterms:created xsi:type="dcterms:W3CDTF">2023-02-04T14:15:05Z</dcterms:created>
  <dcterms:modified xsi:type="dcterms:W3CDTF">2023-02-07T07:48:53Z</dcterms:modified>
</cp:coreProperties>
</file>